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6858000" cx="12192000"/>
  <p:notesSz cx="6858000" cy="9144000"/>
  <p:embeddedFontLst>
    <p:embeddedFont>
      <p:font typeface="Century Gothic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35" roundtripDataSignature="AMtx7mjJlkYHt85E5PA2l28FhfSaBO7v4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4586E19-4564-4F9B-957F-3A64F0A69DED}">
  <a:tblStyle styleId="{E4586E19-4564-4F9B-957F-3A64F0A69DED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0E7E6"/>
          </a:solidFill>
        </a:fill>
      </a:tcStyle>
    </a:wholeTbl>
    <a:band1H>
      <a:tcTxStyle/>
      <a:tcStyle>
        <a:fill>
          <a:solidFill>
            <a:srgbClr val="E0CCCA"/>
          </a:solidFill>
        </a:fill>
      </a:tcStyle>
    </a:band1H>
    <a:band2H>
      <a:tcTxStyle/>
    </a:band2H>
    <a:band1V>
      <a:tcTxStyle/>
      <a:tcStyle>
        <a:fill>
          <a:solidFill>
            <a:srgbClr val="E0CCCA"/>
          </a:solidFill>
        </a:fill>
      </a:tcStyle>
    </a:band1V>
    <a:band2V>
      <a:tcTxStyle/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CenturyGothic-regular.fntdata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CenturyGothic-italic.fntdata"/><Relationship Id="rId10" Type="http://schemas.openxmlformats.org/officeDocument/2006/relationships/slide" Target="slides/slide5.xml"/><Relationship Id="rId32" Type="http://schemas.openxmlformats.org/officeDocument/2006/relationships/font" Target="fonts/CenturyGothic-bold.fntdata"/><Relationship Id="rId13" Type="http://schemas.openxmlformats.org/officeDocument/2006/relationships/slide" Target="slides/slide8.xml"/><Relationship Id="rId35" Type="http://customschemas.google.com/relationships/presentationmetadata" Target="metadata"/><Relationship Id="rId12" Type="http://schemas.openxmlformats.org/officeDocument/2006/relationships/slide" Target="slides/slide7.xml"/><Relationship Id="rId34" Type="http://schemas.openxmlformats.org/officeDocument/2006/relationships/font" Target="fonts/CenturyGothic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18f1e0d9b9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118f1e0d9b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6"/>
          <p:cNvSpPr txBox="1"/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6"/>
          <p:cNvSpPr txBox="1"/>
          <p:nvPr>
            <p:ph idx="1" type="subTitle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1" name="Google Shape;41;p26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6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6"/>
          <p:cNvSpPr/>
          <p:nvPr/>
        </p:nvSpPr>
        <p:spPr>
          <a:xfrm>
            <a:off x="0" y="4323810"/>
            <a:ext cx="1744652" cy="778589"/>
          </a:xfrm>
          <a:custGeom>
            <a:rect b="b" l="l" r="r" t="t"/>
            <a:pathLst>
              <a:path extrusionOk="0" h="166" w="372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26"/>
          <p:cNvSpPr txBox="1"/>
          <p:nvPr>
            <p:ph idx="12" type="sldNum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подпись">
  <p:cSld name="Заголовок и подпись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5"/>
          <p:cNvSpPr txBox="1"/>
          <p:nvPr>
            <p:ph type="title"/>
          </p:nvPr>
        </p:nvSpPr>
        <p:spPr>
          <a:xfrm>
            <a:off x="2589212" y="609600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35"/>
          <p:cNvSpPr txBox="1"/>
          <p:nvPr>
            <p:ph idx="1" type="body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7" name="Google Shape;107;p35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35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35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35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Цитата с подписью">
  <p:cSld name="Цитата с подписью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6"/>
          <p:cNvSpPr txBox="1"/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36"/>
          <p:cNvSpPr txBox="1"/>
          <p:nvPr>
            <p:ph idx="1" type="body"/>
          </p:nvPr>
        </p:nvSpPr>
        <p:spPr>
          <a:xfrm>
            <a:off x="3275012" y="3505200"/>
            <a:ext cx="753655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14" name="Google Shape;114;p36"/>
          <p:cNvSpPr txBox="1"/>
          <p:nvPr>
            <p:ph idx="2" type="body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36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36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36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36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19" name="Google Shape;119;p3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20" name="Google Shape;120;p36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Карточка имени">
  <p:cSld name="Карточка имени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7"/>
          <p:cNvSpPr txBox="1"/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37"/>
          <p:cNvSpPr txBox="1"/>
          <p:nvPr>
            <p:ph idx="1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24" name="Google Shape;124;p37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37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37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37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Цитата карточки имени">
  <p:cSld name="Цитата карточки имени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8"/>
          <p:cNvSpPr txBox="1"/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38"/>
          <p:cNvSpPr txBox="1"/>
          <p:nvPr>
            <p:ph idx="1" type="body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31" name="Google Shape;131;p38"/>
          <p:cNvSpPr txBox="1"/>
          <p:nvPr>
            <p:ph idx="2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32" name="Google Shape;132;p38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38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38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38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36" name="Google Shape;136;p38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37" name="Google Shape;137;p38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Истина или ложь">
  <p:cSld name="Истина или ложь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9"/>
          <p:cNvSpPr txBox="1"/>
          <p:nvPr>
            <p:ph type="title"/>
          </p:nvPr>
        </p:nvSpPr>
        <p:spPr>
          <a:xfrm>
            <a:off x="2589212" y="627407"/>
            <a:ext cx="8915399" cy="28800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39"/>
          <p:cNvSpPr txBox="1"/>
          <p:nvPr>
            <p:ph idx="1" type="body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41" name="Google Shape;141;p39"/>
          <p:cNvSpPr txBox="1"/>
          <p:nvPr>
            <p:ph idx="2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42" name="Google Shape;142;p39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39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39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39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0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40"/>
          <p:cNvSpPr txBox="1"/>
          <p:nvPr>
            <p:ph idx="1" type="body"/>
          </p:nvPr>
        </p:nvSpPr>
        <p:spPr>
          <a:xfrm rot="5400000">
            <a:off x="5103812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49" name="Google Shape;149;p40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40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40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40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1"/>
          <p:cNvSpPr txBox="1"/>
          <p:nvPr>
            <p:ph type="title"/>
          </p:nvPr>
        </p:nvSpPr>
        <p:spPr>
          <a:xfrm rot="5400000">
            <a:off x="7756704" y="2165513"/>
            <a:ext cx="5283817" cy="2207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41"/>
          <p:cNvSpPr txBox="1"/>
          <p:nvPr>
            <p:ph idx="1" type="body"/>
          </p:nvPr>
        </p:nvSpPr>
        <p:spPr>
          <a:xfrm rot="5400000">
            <a:off x="3185803" y="30814"/>
            <a:ext cx="5283817" cy="6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56" name="Google Shape;156;p41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41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41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41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7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7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48" name="Google Shape;48;p27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7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7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27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8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8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8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28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9"/>
          <p:cNvSpPr txBox="1"/>
          <p:nvPr>
            <p:ph type="title"/>
          </p:nvPr>
        </p:nvSpPr>
        <p:spPr>
          <a:xfrm>
            <a:off x="2589212" y="2058750"/>
            <a:ext cx="8915399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9"/>
          <p:cNvSpPr txBox="1"/>
          <p:nvPr>
            <p:ph idx="1" type="body"/>
          </p:nvPr>
        </p:nvSpPr>
        <p:spPr>
          <a:xfrm>
            <a:off x="2589212" y="3530129"/>
            <a:ext cx="8915399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595959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0" name="Google Shape;60;p29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9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9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29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0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0"/>
          <p:cNvSpPr txBox="1"/>
          <p:nvPr>
            <p:ph idx="1" type="body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67" name="Google Shape;67;p30"/>
          <p:cNvSpPr txBox="1"/>
          <p:nvPr>
            <p:ph idx="2" type="body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68" name="Google Shape;68;p30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0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0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30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1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1"/>
          <p:cNvSpPr txBox="1"/>
          <p:nvPr>
            <p:ph idx="1" type="body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40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75" name="Google Shape;75;p31"/>
          <p:cNvSpPr txBox="1"/>
          <p:nvPr>
            <p:ph idx="2" type="body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76" name="Google Shape;76;p31"/>
          <p:cNvSpPr txBox="1"/>
          <p:nvPr>
            <p:ph idx="3" type="body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40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77" name="Google Shape;77;p31"/>
          <p:cNvSpPr txBox="1"/>
          <p:nvPr>
            <p:ph idx="4" type="body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78" name="Google Shape;78;p31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1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1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31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2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2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32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32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32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3"/>
          <p:cNvSpPr txBox="1"/>
          <p:nvPr>
            <p:ph type="title"/>
          </p:nvPr>
        </p:nvSpPr>
        <p:spPr>
          <a:xfrm>
            <a:off x="2589212" y="446088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b="0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33"/>
          <p:cNvSpPr txBox="1"/>
          <p:nvPr>
            <p:ph idx="1" type="body"/>
          </p:nvPr>
        </p:nvSpPr>
        <p:spPr>
          <a:xfrm>
            <a:off x="6323012" y="446088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91" name="Google Shape;91;p33"/>
          <p:cNvSpPr txBox="1"/>
          <p:nvPr>
            <p:ph idx="2" type="body"/>
          </p:nvPr>
        </p:nvSpPr>
        <p:spPr>
          <a:xfrm>
            <a:off x="2589212" y="1598613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92" name="Google Shape;92;p33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33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33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3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4"/>
          <p:cNvSpPr txBox="1"/>
          <p:nvPr>
            <p:ph type="title"/>
          </p:nvPr>
        </p:nvSpPr>
        <p:spPr>
          <a:xfrm>
            <a:off x="2589213" y="4800600"/>
            <a:ext cx="8915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34"/>
          <p:cNvSpPr/>
          <p:nvPr>
            <p:ph idx="2" type="pic"/>
          </p:nvPr>
        </p:nvSpPr>
        <p:spPr>
          <a:xfrm>
            <a:off x="2589212" y="634965"/>
            <a:ext cx="8915400" cy="3854970"/>
          </a:xfrm>
          <a:prstGeom prst="rect">
            <a:avLst/>
          </a:prstGeom>
          <a:noFill/>
          <a:ln>
            <a:noFill/>
          </a:ln>
        </p:spPr>
      </p:sp>
      <p:sp>
        <p:nvSpPr>
          <p:cNvPr id="99" name="Google Shape;99;p34"/>
          <p:cNvSpPr txBox="1"/>
          <p:nvPr>
            <p:ph idx="1" type="body"/>
          </p:nvPr>
        </p:nvSpPr>
        <p:spPr>
          <a:xfrm>
            <a:off x="2589213" y="5367338"/>
            <a:ext cx="8915400" cy="49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00" name="Google Shape;100;p34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34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34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34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25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7" name="Google Shape;7;p25"/>
            <p:cNvSpPr/>
            <p:nvPr/>
          </p:nvSpPr>
          <p:spPr>
            <a:xfrm>
              <a:off x="2487613" y="2284413"/>
              <a:ext cx="85725" cy="533400"/>
            </a:xfrm>
            <a:custGeom>
              <a:rect b="b" l="l" r="r" t="t"/>
              <a:pathLst>
                <a:path extrusionOk="0" h="136" w="22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" name="Google Shape;8;p25"/>
            <p:cNvSpPr/>
            <p:nvPr/>
          </p:nvSpPr>
          <p:spPr>
            <a:xfrm>
              <a:off x="2597151" y="2779713"/>
              <a:ext cx="550863" cy="1978025"/>
            </a:xfrm>
            <a:custGeom>
              <a:rect b="b" l="l" r="r" t="t"/>
              <a:pathLst>
                <a:path extrusionOk="0" h="504" w="14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" name="Google Shape;9;p25"/>
            <p:cNvSpPr/>
            <p:nvPr/>
          </p:nvSpPr>
          <p:spPr>
            <a:xfrm>
              <a:off x="3175001" y="4730750"/>
              <a:ext cx="519113" cy="1209675"/>
            </a:xfrm>
            <a:custGeom>
              <a:rect b="b" l="l" r="r" t="t"/>
              <a:pathLst>
                <a:path extrusionOk="0" h="308" w="132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" name="Google Shape;10;p25"/>
            <p:cNvSpPr/>
            <p:nvPr/>
          </p:nvSpPr>
          <p:spPr>
            <a:xfrm>
              <a:off x="3305176" y="5630863"/>
              <a:ext cx="146050" cy="309563"/>
            </a:xfrm>
            <a:custGeom>
              <a:rect b="b" l="l" r="r" t="t"/>
              <a:pathLst>
                <a:path extrusionOk="0" h="79" w="37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" name="Google Shape;11;p25"/>
            <p:cNvSpPr/>
            <p:nvPr/>
          </p:nvSpPr>
          <p:spPr>
            <a:xfrm>
              <a:off x="2573338" y="2817813"/>
              <a:ext cx="700088" cy="2835275"/>
            </a:xfrm>
            <a:custGeom>
              <a:rect b="b" l="l" r="r" t="t"/>
              <a:pathLst>
                <a:path extrusionOk="0" h="722" w="178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5"/>
            <p:cNvSpPr/>
            <p:nvPr/>
          </p:nvSpPr>
          <p:spPr>
            <a:xfrm>
              <a:off x="2506663" y="285750"/>
              <a:ext cx="90488" cy="2493963"/>
            </a:xfrm>
            <a:custGeom>
              <a:rect b="b" l="l" r="r" t="t"/>
              <a:pathLst>
                <a:path extrusionOk="0" h="635" w="23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5"/>
            <p:cNvSpPr/>
            <p:nvPr/>
          </p:nvSpPr>
          <p:spPr>
            <a:xfrm>
              <a:off x="2554288" y="2598738"/>
              <a:ext cx="66675" cy="420688"/>
            </a:xfrm>
            <a:custGeom>
              <a:rect b="b" l="l" r="r" t="t"/>
              <a:pathLst>
                <a:path extrusionOk="0" h="107" w="1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5"/>
            <p:cNvSpPr/>
            <p:nvPr/>
          </p:nvSpPr>
          <p:spPr>
            <a:xfrm>
              <a:off x="3143251" y="4757738"/>
              <a:ext cx="161925" cy="873125"/>
            </a:xfrm>
            <a:custGeom>
              <a:rect b="b" l="l" r="r" t="t"/>
              <a:pathLst>
                <a:path extrusionOk="0" h="222" w="41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5"/>
            <p:cNvSpPr/>
            <p:nvPr/>
          </p:nvSpPr>
          <p:spPr>
            <a:xfrm>
              <a:off x="3148013" y="1282700"/>
              <a:ext cx="1768475" cy="3448050"/>
            </a:xfrm>
            <a:custGeom>
              <a:rect b="b" l="l" r="r" t="t"/>
              <a:pathLst>
                <a:path extrusionOk="0" h="878" w="45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5"/>
            <p:cNvSpPr/>
            <p:nvPr/>
          </p:nvSpPr>
          <p:spPr>
            <a:xfrm>
              <a:off x="3273426" y="5653088"/>
              <a:ext cx="138113" cy="287338"/>
            </a:xfrm>
            <a:custGeom>
              <a:rect b="b" l="l" r="r" t="t"/>
              <a:pathLst>
                <a:path extrusionOk="0" h="73" w="35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5"/>
            <p:cNvSpPr/>
            <p:nvPr/>
          </p:nvSpPr>
          <p:spPr>
            <a:xfrm>
              <a:off x="3143251" y="4656138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25"/>
            <p:cNvSpPr/>
            <p:nvPr/>
          </p:nvSpPr>
          <p:spPr>
            <a:xfrm>
              <a:off x="3211513" y="5410200"/>
              <a:ext cx="203200" cy="530225"/>
            </a:xfrm>
            <a:custGeom>
              <a:rect b="b" l="l" r="r" t="t"/>
              <a:pathLst>
                <a:path extrusionOk="0" h="135" w="52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" name="Google Shape;19;p25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20" name="Google Shape;20;p25"/>
            <p:cNvSpPr/>
            <p:nvPr/>
          </p:nvSpPr>
          <p:spPr>
            <a:xfrm>
              <a:off x="6627813" y="194833"/>
              <a:ext cx="409575" cy="3646488"/>
            </a:xfrm>
            <a:custGeom>
              <a:rect b="b" l="l" r="r" t="t"/>
              <a:pathLst>
                <a:path extrusionOk="0" h="920" w="103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5"/>
            <p:cNvSpPr/>
            <p:nvPr/>
          </p:nvSpPr>
          <p:spPr>
            <a:xfrm>
              <a:off x="7061201" y="3771900"/>
              <a:ext cx="350838" cy="1309688"/>
            </a:xfrm>
            <a:custGeom>
              <a:rect b="b" l="l" r="r" t="t"/>
              <a:pathLst>
                <a:path extrusionOk="0" h="330" w="88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25"/>
            <p:cNvSpPr/>
            <p:nvPr/>
          </p:nvSpPr>
          <p:spPr>
            <a:xfrm>
              <a:off x="7439026" y="5053013"/>
              <a:ext cx="357188" cy="820738"/>
            </a:xfrm>
            <a:custGeom>
              <a:rect b="b" l="l" r="r" t="t"/>
              <a:pathLst>
                <a:path extrusionOk="0" h="207" w="9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25"/>
            <p:cNvSpPr/>
            <p:nvPr/>
          </p:nvSpPr>
          <p:spPr>
            <a:xfrm>
              <a:off x="7037388" y="3811588"/>
              <a:ext cx="457200" cy="1852613"/>
            </a:xfrm>
            <a:custGeom>
              <a:rect b="b" l="l" r="r" t="t"/>
              <a:pathLst>
                <a:path extrusionOk="0" h="467" w="115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5"/>
            <p:cNvSpPr/>
            <p:nvPr/>
          </p:nvSpPr>
          <p:spPr>
            <a:xfrm>
              <a:off x="6992938" y="1263650"/>
              <a:ext cx="144463" cy="2508250"/>
            </a:xfrm>
            <a:custGeom>
              <a:rect b="b" l="l" r="r" t="t"/>
              <a:pathLst>
                <a:path extrusionOk="0" h="633" w="36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5"/>
            <p:cNvSpPr/>
            <p:nvPr/>
          </p:nvSpPr>
          <p:spPr>
            <a:xfrm>
              <a:off x="7526338" y="5640388"/>
              <a:ext cx="111125" cy="233363"/>
            </a:xfrm>
            <a:custGeom>
              <a:rect b="b" l="l" r="r" t="t"/>
              <a:pathLst>
                <a:path extrusionOk="0" h="59" w="28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25"/>
            <p:cNvSpPr/>
            <p:nvPr/>
          </p:nvSpPr>
          <p:spPr>
            <a:xfrm>
              <a:off x="7021513" y="3598863"/>
              <a:ext cx="68263" cy="423863"/>
            </a:xfrm>
            <a:custGeom>
              <a:rect b="b" l="l" r="r" t="t"/>
              <a:pathLst>
                <a:path extrusionOk="0" h="107" w="1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25"/>
            <p:cNvSpPr/>
            <p:nvPr/>
          </p:nvSpPr>
          <p:spPr>
            <a:xfrm>
              <a:off x="7412038" y="2801938"/>
              <a:ext cx="1168400" cy="2251075"/>
            </a:xfrm>
            <a:custGeom>
              <a:rect b="b" l="l" r="r" t="t"/>
              <a:pathLst>
                <a:path extrusionOk="0" h="568" w="294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5"/>
            <p:cNvSpPr/>
            <p:nvPr/>
          </p:nvSpPr>
          <p:spPr>
            <a:xfrm>
              <a:off x="7494588" y="5664200"/>
              <a:ext cx="100013" cy="209550"/>
            </a:xfrm>
            <a:custGeom>
              <a:rect b="b" l="l" r="r" t="t"/>
              <a:pathLst>
                <a:path extrusionOk="0" h="53" w="25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5"/>
            <p:cNvSpPr/>
            <p:nvPr/>
          </p:nvSpPr>
          <p:spPr>
            <a:xfrm>
              <a:off x="7412038" y="5081588"/>
              <a:ext cx="114300" cy="558800"/>
            </a:xfrm>
            <a:custGeom>
              <a:rect b="b" l="l" r="r" t="t"/>
              <a:pathLst>
                <a:path extrusionOk="0" h="141" w="29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25"/>
            <p:cNvSpPr/>
            <p:nvPr/>
          </p:nvSpPr>
          <p:spPr>
            <a:xfrm>
              <a:off x="7412038" y="4978400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5"/>
            <p:cNvSpPr/>
            <p:nvPr/>
          </p:nvSpPr>
          <p:spPr>
            <a:xfrm>
              <a:off x="7439026" y="5434013"/>
              <a:ext cx="174625" cy="439738"/>
            </a:xfrm>
            <a:custGeom>
              <a:rect b="b" l="l" r="r" t="t"/>
              <a:pathLst>
                <a:path extrusionOk="0" h="111" w="44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" name="Google Shape;32;p25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25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4" name="Google Shape;34;p25"/>
          <p:cNvSpPr txBox="1"/>
          <p:nvPr>
            <p:ph idx="1" type="body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b="0" i="0" sz="18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0480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0480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0480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04800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04800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5" name="Google Shape;35;p25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6" name="Google Shape;36;p25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7" name="Google Shape;37;p25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Relationship Id="rId4" Type="http://schemas.openxmlformats.org/officeDocument/2006/relationships/image" Target="../media/image9.png"/><Relationship Id="rId5" Type="http://schemas.openxmlformats.org/officeDocument/2006/relationships/image" Target="../media/image18.png"/><Relationship Id="rId6" Type="http://schemas.openxmlformats.org/officeDocument/2006/relationships/image" Target="../media/image8.png"/><Relationship Id="rId7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Relationship Id="rId4" Type="http://schemas.openxmlformats.org/officeDocument/2006/relationships/image" Target="../media/image19.png"/><Relationship Id="rId5" Type="http://schemas.openxmlformats.org/officeDocument/2006/relationships/image" Target="../media/image15.png"/><Relationship Id="rId6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3.png"/><Relationship Id="rId4" Type="http://schemas.openxmlformats.org/officeDocument/2006/relationships/image" Target="../media/image22.png"/><Relationship Id="rId5" Type="http://schemas.openxmlformats.org/officeDocument/2006/relationships/image" Target="../media/image2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9.png"/><Relationship Id="rId4" Type="http://schemas.openxmlformats.org/officeDocument/2006/relationships/image" Target="../media/image2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"/>
          <p:cNvSpPr txBox="1"/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entury Gothic"/>
              <a:buNone/>
            </a:pPr>
            <a:r>
              <a:rPr b="1" lang="ru-RU">
                <a:solidFill>
                  <a:schemeClr val="accent1"/>
                </a:solidFill>
              </a:rPr>
              <a:t>Осмотр кожа, ногтей, волос</a:t>
            </a:r>
            <a:endParaRPr/>
          </a:p>
        </p:txBody>
      </p:sp>
      <p:sp>
        <p:nvSpPr>
          <p:cNvPr id="165" name="Google Shape;165;p1"/>
          <p:cNvSpPr txBox="1"/>
          <p:nvPr>
            <p:ph idx="1" type="subTitle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9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17" name="Google Shape;217;p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9785" y="182719"/>
            <a:ext cx="9779268" cy="65227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0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23" name="Google Shape;223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51208" y="219995"/>
            <a:ext cx="6901314" cy="65680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1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29" name="Google Shape;229;p1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04151" y="1096945"/>
            <a:ext cx="3133725" cy="371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4682" y="131077"/>
            <a:ext cx="4032001" cy="2977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53212" y="3947860"/>
            <a:ext cx="4113036" cy="23855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2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37" name="Google Shape;237;p1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24968" y="161925"/>
            <a:ext cx="3600371" cy="2605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8155" y="161925"/>
            <a:ext cx="3478900" cy="2629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12047" y="142001"/>
            <a:ext cx="3860478" cy="2625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9487" y="2952498"/>
            <a:ext cx="3373850" cy="224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224968" y="2952498"/>
            <a:ext cx="5305306" cy="22451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3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47" name="Google Shape;247;p1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31445" y="249512"/>
            <a:ext cx="6721801" cy="64375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4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53" name="Google Shape;253;p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6202" l="0" r="0" t="6653"/>
          <a:stretch/>
        </p:blipFill>
        <p:spPr>
          <a:xfrm>
            <a:off x="1467075" y="624100"/>
            <a:ext cx="98397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5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b="1" lang="ru-RU">
                <a:solidFill>
                  <a:schemeClr val="accent1"/>
                </a:solidFill>
              </a:rPr>
              <a:t>Поражение кожи</a:t>
            </a:r>
            <a:endParaRPr/>
          </a:p>
        </p:txBody>
      </p:sp>
      <p:sp>
        <p:nvSpPr>
          <p:cNvPr id="259" name="Google Shape;259;p15"/>
          <p:cNvSpPr txBox="1"/>
          <p:nvPr>
            <p:ph idx="1" type="body"/>
          </p:nvPr>
        </p:nvSpPr>
        <p:spPr>
          <a:xfrm>
            <a:off x="2158409" y="1754372"/>
            <a:ext cx="9346203" cy="4156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2400"/>
              <a:buChar char="🠶"/>
            </a:pPr>
            <a:r>
              <a:rPr lang="ru-RU" sz="2400"/>
              <a:t>Локализация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ru-RU" sz="2400"/>
              <a:t>Зуд</a:t>
            </a:r>
            <a:endParaRPr sz="24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ru-RU" sz="2400"/>
              <a:t>Размер</a:t>
            </a:r>
            <a:endParaRPr sz="24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ru-RU" sz="2400"/>
              <a:t>Форма</a:t>
            </a:r>
            <a:endParaRPr sz="24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ru-RU" sz="2400"/>
              <a:t>Цвет</a:t>
            </a:r>
            <a:endParaRPr sz="24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ru-RU" sz="2400"/>
              <a:t>Смена границ</a:t>
            </a:r>
            <a:endParaRPr sz="24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ru-RU" sz="2400"/>
              <a:t>Пространственные взаимосвязи: поражения сливаются или раздельны? </a:t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6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b="1" lang="ru-RU">
                <a:solidFill>
                  <a:schemeClr val="accent1"/>
                </a:solidFill>
              </a:rPr>
              <a:t>Обязательный осмотр</a:t>
            </a:r>
            <a:endParaRPr/>
          </a:p>
        </p:txBody>
      </p:sp>
      <p:sp>
        <p:nvSpPr>
          <p:cNvPr id="265" name="Google Shape;265;p16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3200"/>
              <a:buChar char="🠶"/>
            </a:pPr>
            <a:r>
              <a:rPr lang="ru-RU" sz="3200"/>
              <a:t>Ногти на руках и ногах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3200"/>
              <a:buChar char="🠶"/>
            </a:pPr>
            <a:r>
              <a:rPr lang="ru-RU" sz="3200"/>
              <a:t>Кожа головы, особенно линия роста волос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3200"/>
              <a:buChar char="🠶"/>
            </a:pPr>
            <a:r>
              <a:rPr lang="ru-RU" sz="3200"/>
              <a:t>Слизистая оболочка: глаза (конъюнктива) губы и рот горло 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7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b="1" lang="ru-RU">
                <a:solidFill>
                  <a:schemeClr val="accent1"/>
                </a:solidFill>
              </a:rPr>
              <a:t>Nails</a:t>
            </a:r>
            <a:br>
              <a:rPr lang="ru-RU"/>
            </a:br>
            <a:endParaRPr/>
          </a:p>
        </p:txBody>
      </p:sp>
      <p:pic>
        <p:nvPicPr>
          <p:cNvPr id="271" name="Google Shape;271;p1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56391" y="204833"/>
            <a:ext cx="8835656" cy="66267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8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77" name="Google Shape;277;p1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64709" y="159876"/>
            <a:ext cx="4428326" cy="3316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8214" y="340630"/>
            <a:ext cx="6128497" cy="3316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64709" y="3657600"/>
            <a:ext cx="3983222" cy="3186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00211" y="3763039"/>
            <a:ext cx="4434365" cy="30581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ru-RU"/>
              <a:t>Name the skin layers</a:t>
            </a:r>
            <a:endParaRPr/>
          </a:p>
        </p:txBody>
      </p:sp>
      <p:sp>
        <p:nvSpPr>
          <p:cNvPr id="171" name="Google Shape;171;p2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ru-RU"/>
              <a:t>Эпидермис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ru-RU"/>
              <a:t>Дерма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ru-RU"/>
              <a:t>Подкожный слой</a:t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9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86" name="Google Shape;286;p1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75367" y="440607"/>
            <a:ext cx="7836196" cy="588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92" name="Google Shape;292;p2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78864" y="338803"/>
            <a:ext cx="4210494" cy="63272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1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98" name="Google Shape;298;p2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3861" y="253139"/>
            <a:ext cx="8803758" cy="64652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2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304" name="Google Shape;304;p2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00670" y="208110"/>
            <a:ext cx="6549656" cy="6549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3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310" name="Google Shape;310;p2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1251" y="2316647"/>
            <a:ext cx="4018470" cy="2674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38170" y="4295553"/>
            <a:ext cx="3787254" cy="2520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78900" y="399939"/>
            <a:ext cx="3851108" cy="28477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4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318" name="Google Shape;318;p2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33759" y="2352232"/>
            <a:ext cx="5653089" cy="4016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7601" y="176877"/>
            <a:ext cx="5997936" cy="3565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17459" y="517057"/>
            <a:ext cx="9164453" cy="6103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79508" y="423511"/>
            <a:ext cx="8555973" cy="62467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ru-RU"/>
              <a:t>Назовите клетки кожи и особенности структур</a:t>
            </a:r>
            <a:endParaRPr/>
          </a:p>
        </p:txBody>
      </p:sp>
      <p:sp>
        <p:nvSpPr>
          <p:cNvPr id="187" name="Google Shape;187;p5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7280" y="1410595"/>
            <a:ext cx="9817768" cy="5088279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6"/>
          <p:cNvSpPr txBox="1"/>
          <p:nvPr/>
        </p:nvSpPr>
        <p:spPr>
          <a:xfrm>
            <a:off x="2183033" y="129705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b="0" i="0" lang="ru-RU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Назовите клетки кожи и особенности структур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7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ru-RU"/>
              <a:t>Назовите основные функции и кожного покрова</a:t>
            </a:r>
            <a:endParaRPr/>
          </a:p>
        </p:txBody>
      </p:sp>
      <p:sp>
        <p:nvSpPr>
          <p:cNvPr id="199" name="Google Shape;199;p7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8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ru-RU"/>
              <a:t>Какая функция кожного покрова?</a:t>
            </a:r>
            <a:endParaRPr/>
          </a:p>
        </p:txBody>
      </p:sp>
      <p:graphicFrame>
        <p:nvGraphicFramePr>
          <p:cNvPr id="205" name="Google Shape;205;p8"/>
          <p:cNvGraphicFramePr/>
          <p:nvPr/>
        </p:nvGraphicFramePr>
        <p:xfrm>
          <a:off x="539817" y="128016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{E4586E19-4564-4F9B-957F-3A64F0A69DED}</a:tableStyleId>
              </a:tblPr>
              <a:tblGrid>
                <a:gridCol w="1870875"/>
                <a:gridCol w="3716175"/>
                <a:gridCol w="1622850"/>
                <a:gridCol w="39642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Баррьерная</a:t>
                      </a:r>
                      <a:endParaRPr b="1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ru-RU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Против химикатов, частиц, микробы, ультрафиолет радиация, механических травм, против потери биологических жидкостей </a:t>
                      </a:r>
                      <a:endParaRPr b="0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Двигательная</a:t>
                      </a:r>
                      <a:endParaRPr b="1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Обеспечивает поверхность для захвата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Гомеостаз</a:t>
                      </a:r>
                      <a:endParaRPr b="1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ru-RU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Регуляция температуры тела</a:t>
                      </a:r>
                      <a:endParaRPr b="0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ru-RU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Метаболическая</a:t>
                      </a:r>
                      <a:endParaRPr b="1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0" lang="ru-RU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Участие в рбразование витамина Д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ru-RU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Чувствительная</a:t>
                      </a:r>
                      <a:endParaRPr b="1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ru-RU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Осязание</a:t>
                      </a:r>
                      <a:endParaRPr b="0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ru-RU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Температура</a:t>
                      </a:r>
                      <a:endParaRPr b="0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ru-RU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Давление</a:t>
                      </a:r>
                      <a:endParaRPr b="0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ru-RU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Боль</a:t>
                      </a:r>
                      <a:endParaRPr b="0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Иммунная</a:t>
                      </a:r>
                      <a:endParaRPr b="1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ru-RU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Аванпост для иммунных клеток</a:t>
                      </a:r>
                      <a:endParaRPr b="0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Психологическая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ru-RU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Половое влечение</a:t>
                      </a:r>
                      <a:endParaRPr b="0"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ru-RU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Самооценка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18f1e0d9b9_0_0"/>
          <p:cNvSpPr txBox="1"/>
          <p:nvPr>
            <p:ph type="title"/>
          </p:nvPr>
        </p:nvSpPr>
        <p:spPr>
          <a:xfrm>
            <a:off x="2592925" y="624110"/>
            <a:ext cx="8911800" cy="1281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g118f1e0d9b9_0_0"/>
          <p:cNvSpPr txBox="1"/>
          <p:nvPr>
            <p:ph idx="1" type="body"/>
          </p:nvPr>
        </p:nvSpPr>
        <p:spPr>
          <a:xfrm>
            <a:off x="2589212" y="2133600"/>
            <a:ext cx="8915400" cy="3777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Легкий дым">
  <a:themeElements>
    <a:clrScheme name="Легкий дым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2020-01-23T10:09:12Z</dcterms:created>
  <dc:creator>Gaukhar Kurmanova</dc:creator>
</cp:coreProperties>
</file>